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CC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D85F25-3B66-46C0-B9CB-D378D20A146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hare.yandex.net/go.xml?service=surfingbird&amp;url=http://apsych.ru/2013/04/18/detki-2-3-let-yaselnaya-gruppa/&amp;title=%D0%92%D0%BE%D0%B7%D1%80%D0%B0%D1%81%D1%82%D0%BD%D1%8B%D0%B5%20%D0%BE%D1%81%D0%BE%D0%B1%D0%B5%D0%BD%D0%BD%D0%BE%D1%81%D1%82%D0%B8%20%D0%B4%D0%B5%D1%82%D0%B5%D0%B9%202-3%20%D0%BB%D0%B5%D1%82%20(%D1%8F%D1%81%D0%B5%D0%BB%D1%8C%D0%BD%D0%B0%D1%8F%20%D0%B3%D1%80%D1%83%D0%BF%D0%BF%D0%B0)%20|%20%D0%94%D0%B5%D1%82%D1%81%D0%BA%D0%B0%D1%8F%20%D0%BF%D1%81%D0%B8%D1%85%D0%BE%D0%BB%D0%BE%D0%B3%D0%B8%D1%8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od.photolandiya.ru/img-q5y5x5n4g4041426h4b4q4w5t5t5p4f4i4s5o4v2o4o4/wp-content/uploads/2011/09/windfon.jpg">
            <a:extLst>
              <a:ext uri="{FF2B5EF4-FFF2-40B4-BE49-F238E27FC236}">
                <a16:creationId xmlns:a16="http://schemas.microsoft.com/office/drawing/2014/main" id="{A843FD14-C6A8-422D-A403-B14333EFE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85B9E4-3466-4F15-83A0-898877699151}"/>
              </a:ext>
            </a:extLst>
          </p:cNvPr>
          <p:cNvSpPr/>
          <p:nvPr/>
        </p:nvSpPr>
        <p:spPr>
          <a:xfrm>
            <a:off x="2627784" y="1844824"/>
            <a:ext cx="5004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2-3  лет.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6583362"/>
          </a:xfrm>
        </p:spPr>
        <p:txBody>
          <a:bodyPr>
            <a:normAutofit/>
          </a:bodyPr>
          <a:lstStyle/>
          <a:p>
            <a:pPr fontAlgn="base"/>
            <a:br>
              <a:rPr lang="en-US" sz="2700" b="1" dirty="0">
                <a:solidFill>
                  <a:srgbClr val="0070C0"/>
                </a:solidFill>
              </a:rPr>
            </a:br>
            <a:br>
              <a:rPr lang="en-US" sz="2700" b="1" dirty="0">
                <a:solidFill>
                  <a:srgbClr val="0070C0"/>
                </a:solidFill>
              </a:rPr>
            </a:br>
            <a:br>
              <a:rPr lang="en-US" sz="2700" b="1" dirty="0">
                <a:solidFill>
                  <a:srgbClr val="0070C0"/>
                </a:solidFill>
              </a:rPr>
            </a:br>
            <a:br>
              <a:rPr lang="en-US" sz="2700" b="1" dirty="0">
                <a:solidFill>
                  <a:srgbClr val="0070C0"/>
                </a:solidFill>
              </a:rPr>
            </a:br>
            <a:br>
              <a:rPr lang="ru-RU" b="1" dirty="0">
                <a:hlinkClick r:id="rId2" tooltip="Surfingbird"/>
              </a:rPr>
            </a:br>
            <a:endParaRPr lang="ru-RU" b="1" dirty="0"/>
          </a:p>
        </p:txBody>
      </p:sp>
      <p:sp>
        <p:nvSpPr>
          <p:cNvPr id="38914" name="AutoShape 2" descr="Картинки по запросу творческие способности  у детей  2-3 года в детском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артинки по запросу творческие способности  у детей  2-3 года в детском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творческие способности  у детей  2-3 года в детском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://elenaplanet.ru/ngalamuyil/20320">
            <a:extLst>
              <a:ext uri="{FF2B5EF4-FFF2-40B4-BE49-F238E27FC236}">
                <a16:creationId xmlns:a16="http://schemas.microsoft.com/office/drawing/2014/main" id="{8430A780-8B64-46C7-9602-472FD236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59" y="-175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825AFB-248D-4803-94BA-62692DF50679}"/>
              </a:ext>
            </a:extLst>
          </p:cNvPr>
          <p:cNvSpPr/>
          <p:nvPr/>
        </p:nvSpPr>
        <p:spPr>
          <a:xfrm>
            <a:off x="4315971" y="318174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2-3 лет очень может очень активно заниматься творческой деятельностью, при чем уже на новом уровне. Появляются первые тематические рисунки и фигурки из пластилина. Постарайтесь поощрить эти занятия, чтобы вызвать в нем еще больший интерес – устраивайте персональные выставки, дарите рисунки родственникам.</a:t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E241F-700A-43E5-ADDF-FFBEEBBA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2400" cy="1143000"/>
          </a:xfrm>
        </p:spPr>
        <p:txBody>
          <a:bodyPr>
            <a:noAutofit/>
          </a:bodyPr>
          <a:lstStyle/>
          <a:p>
            <a:pPr algn="ctr"/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vatanplus.com/files/resources/original/58f89f93891fb15b8b2f586a.jpg">
            <a:extLst>
              <a:ext uri="{FF2B5EF4-FFF2-40B4-BE49-F238E27FC236}">
                <a16:creationId xmlns:a16="http://schemas.microsoft.com/office/drawing/2014/main" id="{B279B0FF-D485-4885-AFA6-14E8DE02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27EF3A-FF55-4818-A3B4-8C8E892C14D4}"/>
              </a:ext>
            </a:extLst>
          </p:cNvPr>
          <p:cNvSpPr/>
          <p:nvPr/>
        </p:nvSpPr>
        <p:spPr>
          <a:xfrm>
            <a:off x="1547664" y="2194600"/>
            <a:ext cx="604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16010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5/11/06/15769904.jpg">
            <a:extLst>
              <a:ext uri="{FF2B5EF4-FFF2-40B4-BE49-F238E27FC236}">
                <a16:creationId xmlns:a16="http://schemas.microsoft.com/office/drawing/2014/main" id="{E5032D5C-4E96-4C66-A673-E1B5593E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7" y="58316"/>
            <a:ext cx="888318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3618CD-D226-40A5-A277-BE932BD45797}"/>
              </a:ext>
            </a:extLst>
          </p:cNvPr>
          <p:cNvSpPr/>
          <p:nvPr/>
        </p:nvSpPr>
        <p:spPr>
          <a:xfrm>
            <a:off x="1835696" y="836712"/>
            <a:ext cx="6048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Детки 2-3 лет – личности уже более зрелые и понятные. Благодаря своим бесконечным наблюдениям они познакомились и освоились во внешнем мире, разработали свой тип взаимоотношений со взрослыми. Этот возрастной период еще относится к раннему детству, но считать ребенка беспомощным малышом уже не стоит. Он очень многое может, круг его интересов расширяется, поэтому от вас требуется еще больше терпения и внимания, чтобы помочь ему во всем разобраться.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714776" cy="6297634"/>
          </a:xfrm>
        </p:spPr>
        <p:txBody>
          <a:bodyPr>
            <a:noAutofit/>
          </a:bodyPr>
          <a:lstStyle/>
          <a:p>
            <a:pPr fontAlgn="base"/>
            <a:endParaRPr lang="ru-RU" sz="1600" b="1" dirty="0"/>
          </a:p>
        </p:txBody>
      </p:sp>
      <p:pic>
        <p:nvPicPr>
          <p:cNvPr id="3074" name="Picture 2" descr="http://pbprog.ru/upload/medialibrary/237/1..jpg">
            <a:extLst>
              <a:ext uri="{FF2B5EF4-FFF2-40B4-BE49-F238E27FC236}">
                <a16:creationId xmlns:a16="http://schemas.microsoft.com/office/drawing/2014/main" id="{FE57E0EB-420E-4941-A181-FA7DEBE85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486AD8-C6B4-42B1-8344-2685A7F0B1A6}"/>
              </a:ext>
            </a:extLst>
          </p:cNvPr>
          <p:cNvSpPr/>
          <p:nvPr/>
        </p:nvSpPr>
        <p:spPr>
          <a:xfrm>
            <a:off x="563499" y="3430173"/>
            <a:ext cx="86227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навыки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управляет своим телом при ходьбе и беге, подъемах и наклонах. Ребенок с удовольствием учится новым упражнениям и движениям – прыгает с высоты, кувыркается, лазает на лестницы, скачет на одной ноге, ездить самостоятельно на велосипеде. Он превращается в маленького скалолаза, потому что научился ловко забираться на все возможные препятствия. Ребенок стремится довести этот навык до совершенства, в связи, с чем требует к себе повышенного внимания, так как чувство опасности ему незнакомо, и многие не смотря на шишки, продолжают бесстрашно покорять новые вершины.</a:t>
            </a:r>
            <a:br>
              <a:rPr lang="ru-RU" sz="1600" b="1" dirty="0"/>
            </a:b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474" y="0"/>
            <a:ext cx="4835525" cy="6858000"/>
          </a:xfrm>
        </p:spPr>
        <p:txBody>
          <a:bodyPr>
            <a:noAutofit/>
          </a:bodyPr>
          <a:lstStyle/>
          <a:p>
            <a:pPr algn="ctr" fontAlgn="base"/>
            <a:r>
              <a:rPr lang="ru-RU" sz="1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br>
              <a:rPr lang="ru-RU" sz="14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2-3 лет обычно наступает пик в развитии речи ребенка. Он начинает активно слушать все, о чем говорится вокруг (взрослыми и телевизором), при чем запоминает и анализирует информацию, поражает нас порой своими умозаключениями. Очень важно предоставить ребенку возможность для пополнения активного и пассивного словарного запаса, и общаясь и занимаясь с ним способствовать развитию его речи. Дети в этом возрасте уже должны разговаривать, а не просто говорить (повторять). Возможно пока в небольшом объеме, но в их речи должны присутствовать предложения, и они могут вести беседу, на простые темы – как зовут его и членов семьи, что он делает, куда ходил. Однако некоторые молчуны могут ограничиваться простыми словами и фразами, если ребенок при этом  воспринимает вашу речь, то пока не стоит беспокоиться. К трем годам ребенок в состоянии понимать все, что вы говорите. Поэтому, чем больше времени вы уделяете беседам с ним, тем лучше он развивается. Общайтесь на интересующие его темы, оценивая при этом его уровень понимания речи (если вы будете говорить что-то не понятное излишне сложными словами и оборотами, то можете затормозить его развитие, испугать его).</a:t>
            </a:r>
            <a:br>
              <a:rPr lang="ru-RU" sz="1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AutoShape 2" descr="Картинки по запросу развитие речи  у детей  2-3 года в детском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артинки по запросу развитие речи  у детей  2-3 года в детском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photoudom.ru/photo/01/0116720c0db3f8472af41de0ddf0616c.jpg">
            <a:extLst>
              <a:ext uri="{FF2B5EF4-FFF2-40B4-BE49-F238E27FC236}">
                <a16:creationId xmlns:a16="http://schemas.microsoft.com/office/drawing/2014/main" id="{77CDA157-4FFE-44D4-BD34-00120789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421" y="76301"/>
            <a:ext cx="4696920" cy="66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357166"/>
            <a:ext cx="4500594" cy="6143668"/>
          </a:xfrm>
        </p:spPr>
        <p:txBody>
          <a:bodyPr>
            <a:normAutofit/>
          </a:bodyPr>
          <a:lstStyle/>
          <a:p>
            <a:pPr algn="ctr" fontAlgn="base"/>
            <a:r>
              <a:rPr lang="ru-RU" sz="1800" dirty="0"/>
              <a:t>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122" name="Picture 2" descr="http://img1.liveinternet.ru/images/attach/c/7/96/214/96214863_p15a.jpg">
            <a:extLst>
              <a:ext uri="{FF2B5EF4-FFF2-40B4-BE49-F238E27FC236}">
                <a16:creationId xmlns:a16="http://schemas.microsoft.com/office/drawing/2014/main" id="{DE9A4BE2-8547-4105-9BD1-D7896ED3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0"/>
            <a:ext cx="9036495" cy="68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B335EC-D084-4F7B-A369-5935E7E0DEE6}"/>
              </a:ext>
            </a:extLst>
          </p:cNvPr>
          <p:cNvSpPr/>
          <p:nvPr/>
        </p:nvSpPr>
        <p:spPr>
          <a:xfrm>
            <a:off x="215515" y="-99392"/>
            <a:ext cx="871296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b="1" dirty="0">
                <a:solidFill>
                  <a:srgbClr val="0070C0"/>
                </a:solidFill>
              </a:rPr>
              <a:t>Эмоциональное развитие</a:t>
            </a:r>
            <a:br>
              <a:rPr lang="ru-RU" dirty="0"/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уже пытается контролировать свои эмоции и учится выражать их. Родителям следует помнить, что ему, как и любому взрослому человеку присущи не только положительные, но и отрицательные эмоции, и выражение последних, не должно вызывать недовольство. Ваша цель – научить своего ребенка выражать свои отрицательные эмоции приемлемым способом. Это очень непростая, но важная задача, часто требующая много времени и терпения. Вам придется каждый раз говорить ему о том, как себя нужно себя вести, старайтесь не используйте любимый нами оборот «так делать нельзя», а вместо этого объясните, как следует поступать. (Например, если ребенок бьет другого малыша за то, что у него забрали игрушку, не следует говорить, что драться это плохо, а нужно объяснить, что игрушку нужно попросить, научить его менять свою игрушку на ту, которую он хотел бы взять у другого).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42852"/>
            <a:ext cx="4757742" cy="5214974"/>
          </a:xfrm>
        </p:spPr>
        <p:txBody>
          <a:bodyPr>
            <a:normAutofit/>
          </a:bodyPr>
          <a:lstStyle/>
          <a:p>
            <a:pPr algn="ctr"/>
            <a:endParaRPr lang="ru-RU" sz="2000" b="1" dirty="0"/>
          </a:p>
        </p:txBody>
      </p:sp>
      <p:pic>
        <p:nvPicPr>
          <p:cNvPr id="9218" name="Picture 2" descr="http://mypresentation.ru/documents/3c137d34865b2984773555da7cb150e5/img22.jpg">
            <a:extLst>
              <a:ext uri="{FF2B5EF4-FFF2-40B4-BE49-F238E27FC236}">
                <a16:creationId xmlns:a16="http://schemas.microsoft.com/office/drawing/2014/main" id="{678D9E16-40C1-419B-9E97-3AF9BD094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8"/>
            <a:ext cx="9144000" cy="68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D45BDB-5C80-4D83-B830-D8D1AE3CA659}"/>
              </a:ext>
            </a:extLst>
          </p:cNvPr>
          <p:cNvSpPr/>
          <p:nvPr/>
        </p:nvSpPr>
        <p:spPr>
          <a:xfrm>
            <a:off x="314324" y="121435"/>
            <a:ext cx="83621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периода 2-3 лет очень характерно спонтанное выражение эмоций – гнева или наоборот любви. Поощряйте ребенка, когда он говорит, что любит вас, всегда найдите время, чтобы обнять его в этот момент и сказать ему, что вы его тоже очень любите. Когда же он выказывает недовольство, то прислушайтесь, если ли у него какие-то обоснования, может быть он не просто капризничает, а действительно чем-то обеспокоен, переживает, что вы его не понимаете или не любите. Это вовсе не будет означать, что вы потакаете ребенку, он просто имеет такое же право, как и все выражать свои отрицательные эмоции, но в ограниченных вами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714908" cy="6583362"/>
          </a:xfrm>
        </p:spPr>
        <p:txBody>
          <a:bodyPr>
            <a:normAutofit/>
          </a:bodyPr>
          <a:lstStyle/>
          <a:p>
            <a:pPr algn="ctr" fontAlgn="base"/>
            <a:endParaRPr lang="ru-RU" b="1" dirty="0"/>
          </a:p>
        </p:txBody>
      </p:sp>
      <p:pic>
        <p:nvPicPr>
          <p:cNvPr id="10242" name="Picture 2" descr="http://imagesait.ru/photos/aHR0cDovL3RoZXZvbG9zaGlucy5ydS93cC1jb250ZW50L3VwbG9hZHMvMjAxMS8wOS8lRDAlQjclRDAlQjglRDAlQkMlRDAlQjAuanBn/ramka-dlya-prezentatsii-sport.jpg">
            <a:extLst>
              <a:ext uri="{FF2B5EF4-FFF2-40B4-BE49-F238E27FC236}">
                <a16:creationId xmlns:a16="http://schemas.microsoft.com/office/drawing/2014/main" id="{BD20F7FD-70D2-4834-95EC-2E1AA318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3"/>
            <a:ext cx="9144000" cy="68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FACFB2-951F-4D6B-86DA-B529110365C9}"/>
              </a:ext>
            </a:extLst>
          </p:cNvPr>
          <p:cNvSpPr/>
          <p:nvPr/>
        </p:nvSpPr>
        <p:spPr>
          <a:xfrm>
            <a:off x="1185069" y="1597382"/>
            <a:ext cx="7740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поведения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занимается изучением качества предметов и действий, которых с ними можно осуществлять. Он меньше времени уделяет рассматриванию предметов, и в основном его энергия направлена на познание их сути (в доме появляются первые разобранные игрушки).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2-3 лет – это период развития воображения, ребенок начинает фантазировать. Поощряйте его в этот, присоединяйтесь к его игре. Считается, чем ярче разнообразнее фантазии у детей в этом возрасте, тем выше их уровень развития.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телевизионных передач и мультфильмов становится более осознанным, он уже не просто созерцает, а наблюдает и анализирует, а также может повторять наиболее понравившиеся моменты в своей жизни (поэтому в этот период имеет особое значение просмотр «правильных» мультфильмов).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714908" cy="6369072"/>
          </a:xfrm>
        </p:spPr>
        <p:txBody>
          <a:bodyPr>
            <a:normAutofit/>
          </a:bodyPr>
          <a:lstStyle/>
          <a:p>
            <a:pPr algn="ctr"/>
            <a:endParaRPr lang="ru-RU" sz="2000" b="1" dirty="0"/>
          </a:p>
        </p:txBody>
      </p:sp>
      <p:pic>
        <p:nvPicPr>
          <p:cNvPr id="11266" name="Picture 2" descr="http://img1.liveinternet.ru/images/attach/c/4/80/915/80915919_Fonuy_1.jpg">
            <a:extLst>
              <a:ext uri="{FF2B5EF4-FFF2-40B4-BE49-F238E27FC236}">
                <a16:creationId xmlns:a16="http://schemas.microsoft.com/office/drawing/2014/main" id="{A15037A2-3C01-4ECE-B59C-F2BAECAE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40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6329CC-23A2-4F68-AF10-C8D9E432CDCE}"/>
              </a:ext>
            </a:extLst>
          </p:cNvPr>
          <p:cNvSpPr/>
          <p:nvPr/>
        </p:nvSpPr>
        <p:spPr>
          <a:xfrm>
            <a:off x="41591" y="1196752"/>
            <a:ext cx="91024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этого возраста очень часто использует взрослого как опору, чтобы справится с какими-то сложными задачами, но он уже мудр, поэтому может просто манипулировать вами, что бы привлечь внимание или просто-то не делать самому. Ваше задача четко разграничить требования о помощи и в те моменты, когда вы знаете, что он может справиться сам, просто приободрите его, но не выполняйте за него задачу. Это очень важно для развития его самостоятельности и уверенности в себе.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важным моментом психологического развития детей 2-3 лет является появление способности управления своими сверстниками (зарождении лидерского потенциала). Ваша задача поощрять развитие этого важного качества. Позволяйте дома проявлять ребенку инициативу в доступных ему делах и поступках, выражайте одобрение его успехам.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6583362"/>
          </a:xfrm>
        </p:spPr>
        <p:txBody>
          <a:bodyPr>
            <a:noAutofit/>
          </a:bodyPr>
          <a:lstStyle/>
          <a:p>
            <a:pPr algn="ctr" fontAlgn="base"/>
            <a:endParaRPr lang="ru-RU" sz="1600" b="1" dirty="0"/>
          </a:p>
        </p:txBody>
      </p:sp>
      <p:pic>
        <p:nvPicPr>
          <p:cNvPr id="1028" name="Picture 4" descr="http://333v.ru/uploads/52/524a8601eb59543ffa044e7ef8b6652c.jpg">
            <a:extLst>
              <a:ext uri="{FF2B5EF4-FFF2-40B4-BE49-F238E27FC236}">
                <a16:creationId xmlns:a16="http://schemas.microsoft.com/office/drawing/2014/main" id="{7B125157-5890-4053-A4BC-85A98AD84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" y="0"/>
            <a:ext cx="9144000" cy="71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A8FC06-7A2A-4AED-9F07-F302165677C5}"/>
              </a:ext>
            </a:extLst>
          </p:cNvPr>
          <p:cNvSpPr/>
          <p:nvPr/>
        </p:nvSpPr>
        <p:spPr>
          <a:xfrm>
            <a:off x="86641" y="20282"/>
            <a:ext cx="89515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умственных способностей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ребенка при правильном уходе за ним достигает нового уровня, он начинает проделывать различные умственные операции, теперь он не сразу действует, а сначала обдумывает возможные варианты (если раньше, видя интересную игрушку в недоступном месте, мгновенно пытался ее достать различными способами, то теперь подумает и принесет стул, чтобы ему было удобно). Ребенок становится мыслителем, ведь теперь он знает больше о мире предметов, знает, что они существуют даже, если он их не видит, он может заранее предугадать последствия от действия с предметом (мяч отпрыгнет назад от удара о стену), отсюда и появляется склонность к продумыванию ситуаций.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2-3 лет следует активно развивать внимательность и наблюдательность ребенка. Рассматривая с ним картинки в книжках, описывайте детали. (Например, не просто «Ой какая машина», а «Ой какие у нее колеса, руль, фары, а интересно с другой стороны тоже есть дверь»). Еще один вариант игры – это найти отличие – чем одна картинка отличается от другой.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активно начинает что-то конструировать и строить,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среди игрушек обязательно должны быть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 и кубики.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181</TotalTime>
  <Words>298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Развитие речи В возрасте 2-3 лет обычно наступает пик в развитии речи ребенка. Он начинает активно слушать все, о чем говорится вокруг (взрослыми и телевизором), при чем запоминает и анализирует информацию, поражает нас порой своими умозаключениями. Очень важно предоставить ребенку возможность для пополнения активного и пассивного словарного запаса, и общаясь и занимаясь с ним способствовать развитию его речи. Дети в этом возрасте уже должны разговаривать, а не просто говорить (повторять). Возможно пока в небольшом объеме, но в их речи должны присутствовать предложения, и они могут вести беседу, на простые темы – как зовут его и членов семьи, что он делает, куда ходил. Однако некоторые молчуны могут ограничиваться простыми словами и фразами, если ребенок при этом  воспринимает вашу речь, то пока не стоит беспокоиться. К трем годам ребенок в состоянии понимать все, что вы говорите. Поэтому, чем больше времени вы уделяете беседам с ним, тем лучше он развивается. Общайтесь на интересующие его темы, оценивая при этом его уровень понимания речи (если вы будете говорить что-то не понятное излишне сложными словами и оборотами, то можете затормозить его развитие, испугать его). </vt:lpstr>
      <vt:lpstr>. 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ALSER</cp:lastModifiedBy>
  <cp:revision>102</cp:revision>
  <dcterms:created xsi:type="dcterms:W3CDTF">2016-10-03T12:59:42Z</dcterms:created>
  <dcterms:modified xsi:type="dcterms:W3CDTF">2017-12-14T17:23:56Z</dcterms:modified>
</cp:coreProperties>
</file>